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Siâp</a:t>
            </a:r>
            <a:r>
              <a:rPr lang="en-GB" sz="4400" dirty="0" smtClean="0">
                <a:latin typeface="Berlin Sans FB" pitchFamily="34" charset="0"/>
              </a:rPr>
              <a:t> a </a:t>
            </a:r>
            <a:r>
              <a:rPr lang="en-GB" sz="4400" dirty="0" err="1" smtClean="0">
                <a:latin typeface="Berlin Sans FB" pitchFamily="34" charset="0"/>
              </a:rPr>
              <a:t>Mesur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719137" y="500042"/>
            <a:ext cx="842486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 smtClean="0">
                <a:latin typeface="Berlin Sans FB" pitchFamily="34" charset="0"/>
              </a:rPr>
              <a:t>Mae </a:t>
            </a:r>
            <a:r>
              <a:rPr lang="en-GB" sz="2000" dirty="0" err="1" smtClean="0">
                <a:latin typeface="Berlin Sans FB" pitchFamily="34" charset="0"/>
              </a:rPr>
              <a:t>cwmni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angen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cynhwysydd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sydd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yn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giwboid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gydag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arwynebedd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sylfaenol</a:t>
            </a:r>
            <a:r>
              <a:rPr lang="en-GB" sz="2000" dirty="0" smtClean="0">
                <a:latin typeface="Berlin Sans FB" pitchFamily="34" charset="0"/>
              </a:rPr>
              <a:t> 1m² </a:t>
            </a:r>
            <a:r>
              <a:rPr lang="en-GB" sz="2000" dirty="0" err="1" smtClean="0">
                <a:latin typeface="Berlin Sans FB" pitchFamily="34" charset="0"/>
              </a:rPr>
              <a:t>i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dal</a:t>
            </a:r>
            <a:r>
              <a:rPr lang="en-GB" sz="2000" dirty="0" smtClean="0">
                <a:latin typeface="Berlin Sans FB" pitchFamily="34" charset="0"/>
              </a:rPr>
              <a:t> 6000 </a:t>
            </a:r>
            <a:r>
              <a:rPr lang="en-GB" sz="2000" dirty="0" err="1" smtClean="0">
                <a:latin typeface="Berlin Sans FB" pitchFamily="34" charset="0"/>
              </a:rPr>
              <a:t>litr</a:t>
            </a:r>
            <a:r>
              <a:rPr lang="en-GB" sz="2000" dirty="0" smtClean="0">
                <a:latin typeface="Berlin Sans FB" pitchFamily="34" charset="0"/>
              </a:rPr>
              <a:t> o </a:t>
            </a:r>
            <a:r>
              <a:rPr lang="en-GB" sz="2000" dirty="0" err="1" smtClean="0">
                <a:latin typeface="Berlin Sans FB" pitchFamily="34" charset="0"/>
              </a:rPr>
              <a:t>dŵr</a:t>
            </a:r>
            <a:r>
              <a:rPr lang="en-GB" sz="2000" dirty="0" smtClean="0">
                <a:latin typeface="Berlin Sans FB" pitchFamily="34" charset="0"/>
              </a:rPr>
              <a:t>.</a:t>
            </a:r>
          </a:p>
          <a:p>
            <a:endParaRPr lang="en-GB" sz="2000" dirty="0" smtClean="0">
              <a:latin typeface="Berlin Sans FB" pitchFamily="34" charset="0"/>
            </a:endParaRPr>
          </a:p>
          <a:p>
            <a:r>
              <a:rPr lang="en-GB" sz="2000" dirty="0" smtClean="0">
                <a:latin typeface="Berlin Sans FB" pitchFamily="34" charset="0"/>
              </a:rPr>
              <a:t>a) </a:t>
            </a:r>
            <a:r>
              <a:rPr lang="en-GB" sz="2000" dirty="0" err="1" smtClean="0">
                <a:latin typeface="Berlin Sans FB" pitchFamily="34" charset="0"/>
              </a:rPr>
              <a:t>Darganfyddwch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uchder</a:t>
            </a:r>
            <a:r>
              <a:rPr lang="en-GB" sz="2000" dirty="0" smtClean="0">
                <a:latin typeface="Berlin Sans FB" pitchFamily="34" charset="0"/>
              </a:rPr>
              <a:t> y </a:t>
            </a:r>
            <a:r>
              <a:rPr lang="en-GB" sz="2000" dirty="0" err="1" smtClean="0">
                <a:latin typeface="Berlin Sans FB" pitchFamily="34" charset="0"/>
              </a:rPr>
              <a:t>ciwboid</a:t>
            </a:r>
            <a:endParaRPr lang="en-GB" sz="2000" dirty="0" smtClean="0">
              <a:latin typeface="Berlin Sans FB" pitchFamily="34" charset="0"/>
            </a:endParaRPr>
          </a:p>
          <a:p>
            <a:endParaRPr lang="en-GB" sz="2000" dirty="0" smtClean="0">
              <a:latin typeface="Berlin Sans FB" pitchFamily="34" charset="0"/>
            </a:endParaRPr>
          </a:p>
          <a:p>
            <a:r>
              <a:rPr lang="en-GB" sz="2000" dirty="0" smtClean="0">
                <a:latin typeface="Berlin Sans FB" pitchFamily="34" charset="0"/>
              </a:rPr>
              <a:t>b) </a:t>
            </a:r>
            <a:r>
              <a:rPr lang="en-GB" sz="2000" dirty="0" err="1" smtClean="0">
                <a:latin typeface="Berlin Sans FB" pitchFamily="34" charset="0"/>
              </a:rPr>
              <a:t>Mae’r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cwmni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angen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cynhwysydd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sydd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yn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sffêr</a:t>
            </a:r>
            <a:r>
              <a:rPr lang="en-GB" sz="2000" dirty="0" smtClean="0">
                <a:latin typeface="Berlin Sans FB" pitchFamily="34" charset="0"/>
              </a:rPr>
              <a:t> ac </a:t>
            </a:r>
            <a:r>
              <a:rPr lang="en-GB" sz="2000" dirty="0" err="1" smtClean="0">
                <a:latin typeface="Berlin Sans FB" pitchFamily="34" charset="0"/>
              </a:rPr>
              <a:t>sydd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yn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dal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traean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o’r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dŵr</a:t>
            </a:r>
            <a:r>
              <a:rPr lang="en-GB" sz="2000" dirty="0" smtClean="0">
                <a:latin typeface="Berlin Sans FB" pitchFamily="34" charset="0"/>
              </a:rPr>
              <a:t>. Beth </a:t>
            </a:r>
            <a:r>
              <a:rPr lang="en-GB" sz="2000" dirty="0" err="1" smtClean="0">
                <a:latin typeface="Berlin Sans FB" pitchFamily="34" charset="0"/>
              </a:rPr>
              <a:t>yw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radiws</a:t>
            </a:r>
            <a:r>
              <a:rPr lang="en-GB" sz="2000" dirty="0" smtClean="0">
                <a:latin typeface="Berlin Sans FB" pitchFamily="34" charset="0"/>
              </a:rPr>
              <a:t> y </a:t>
            </a:r>
            <a:r>
              <a:rPr lang="en-GB" sz="2000" dirty="0" err="1" smtClean="0">
                <a:latin typeface="Berlin Sans FB" pitchFamily="34" charset="0"/>
              </a:rPr>
              <a:t>cynhwysydd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hwn</a:t>
            </a:r>
            <a:r>
              <a:rPr lang="en-GB" sz="2000" dirty="0" smtClean="0">
                <a:latin typeface="Berlin Sans FB" pitchFamily="34" charset="0"/>
              </a:rPr>
              <a:t>?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3266942"/>
            <a:chOff x="971600" y="3717032"/>
            <a:chExt cx="7200287" cy="3264776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011" y="3813811"/>
              <a:ext cx="6624736" cy="3167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Darganfyddwch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gyfaint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dŵr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.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(a)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Defnyddiwch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fformiwla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gyfer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cyfaint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cynhwysydd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i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ddarganfod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uchder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cynhwysydd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.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(b)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Defnyddiwch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fformiwla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gyfer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cyfaint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sffêr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i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ddarganfod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radiws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sffêr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.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71604" y="4071942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408821" y="2901501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 </a:t>
                </a:r>
                <a:r>
                  <a:rPr lang="en-GB" sz="2400" dirty="0" err="1" smtClean="0">
                    <a:solidFill>
                      <a:schemeClr val="bg1"/>
                    </a:solidFill>
                    <a:latin typeface="Berlin Sans FB" pitchFamily="34" charset="0"/>
                  </a:rPr>
                  <a:t>llaw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458896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8596" y="1357298"/>
            <a:ext cx="664373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Berlin Sans FB" pitchFamily="34" charset="0"/>
              </a:rPr>
              <a:t>(a)	</a:t>
            </a:r>
            <a:r>
              <a:rPr lang="en-GB" b="1" u="sng" dirty="0" err="1" smtClean="0">
                <a:latin typeface="Berlin Sans FB" pitchFamily="34" charset="0"/>
              </a:rPr>
              <a:t>Cyfaint</a:t>
            </a:r>
            <a:r>
              <a:rPr lang="en-GB" b="1" u="sng" dirty="0" smtClean="0">
                <a:latin typeface="Berlin Sans FB" pitchFamily="34" charset="0"/>
              </a:rPr>
              <a:t> y </a:t>
            </a:r>
            <a:r>
              <a:rPr lang="en-GB" b="1" u="sng" dirty="0" err="1" smtClean="0">
                <a:latin typeface="Berlin Sans FB" pitchFamily="34" charset="0"/>
              </a:rPr>
              <a:t>dwr</a:t>
            </a:r>
            <a:endParaRPr lang="en-GB" b="1" u="sng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1 </a:t>
            </a:r>
            <a:r>
              <a:rPr lang="en-GB" dirty="0" err="1" smtClean="0">
                <a:latin typeface="Berlin Sans FB" pitchFamily="34" charset="0"/>
              </a:rPr>
              <a:t>litr</a:t>
            </a:r>
            <a:r>
              <a:rPr lang="en-GB" dirty="0" smtClean="0">
                <a:latin typeface="Berlin Sans FB" pitchFamily="34" charset="0"/>
              </a:rPr>
              <a:t> = 1 000cm³</a:t>
            </a:r>
            <a:endParaRPr lang="en-GB" b="1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6,000 </a:t>
            </a:r>
            <a:r>
              <a:rPr lang="en-GB" dirty="0" err="1" smtClean="0">
                <a:latin typeface="Berlin Sans FB" pitchFamily="34" charset="0"/>
              </a:rPr>
              <a:t>litr</a:t>
            </a:r>
            <a:r>
              <a:rPr lang="en-GB" dirty="0" smtClean="0">
                <a:latin typeface="Berlin Sans FB" pitchFamily="34" charset="0"/>
              </a:rPr>
              <a:t>  = 6,000,000 cm³</a:t>
            </a:r>
          </a:p>
          <a:p>
            <a:endParaRPr lang="en-GB" dirty="0" smtClean="0">
              <a:latin typeface="Berlin Sans FB" pitchFamily="34" charset="0"/>
            </a:endParaRPr>
          </a:p>
          <a:p>
            <a:r>
              <a:rPr lang="en-GB" b="1" dirty="0" smtClean="0">
                <a:latin typeface="Berlin Sans FB" pitchFamily="34" charset="0"/>
              </a:rPr>
              <a:t>	</a:t>
            </a:r>
            <a:r>
              <a:rPr lang="en-GB" b="1" u="sng" dirty="0" err="1" smtClean="0">
                <a:latin typeface="Berlin Sans FB" pitchFamily="34" charset="0"/>
              </a:rPr>
              <a:t>Arwynebedd</a:t>
            </a:r>
            <a:r>
              <a:rPr lang="en-GB" b="1" u="sng" dirty="0" smtClean="0">
                <a:latin typeface="Berlin Sans FB" pitchFamily="34" charset="0"/>
              </a:rPr>
              <a:t>  y </a:t>
            </a:r>
            <a:r>
              <a:rPr lang="en-GB" b="1" u="sng" dirty="0" err="1" smtClean="0">
                <a:latin typeface="Berlin Sans FB" pitchFamily="34" charset="0"/>
              </a:rPr>
              <a:t>Sylfaen</a:t>
            </a:r>
            <a:endParaRPr lang="en-GB" b="1" u="sng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1m = 100cm</a:t>
            </a:r>
          </a:p>
          <a:p>
            <a:r>
              <a:rPr lang="en-GB" dirty="0" smtClean="0">
                <a:latin typeface="Berlin Sans FB" pitchFamily="34" charset="0"/>
              </a:rPr>
              <a:t>	1m²= 100cm x 100cm</a:t>
            </a:r>
          </a:p>
          <a:p>
            <a:r>
              <a:rPr lang="en-GB" dirty="0" smtClean="0">
                <a:latin typeface="Berlin Sans FB" pitchFamily="34" charset="0"/>
              </a:rPr>
              <a:t>	1m² = 10,000cm²</a:t>
            </a:r>
          </a:p>
          <a:p>
            <a:endParaRPr lang="en-GB" dirty="0" smtClean="0">
              <a:latin typeface="Berlin Sans FB" pitchFamily="34" charset="0"/>
            </a:endParaRPr>
          </a:p>
          <a:p>
            <a:r>
              <a:rPr lang="en-GB" b="1" dirty="0" smtClean="0">
                <a:latin typeface="Berlin Sans FB" pitchFamily="34" charset="0"/>
              </a:rPr>
              <a:t>	</a:t>
            </a:r>
            <a:r>
              <a:rPr lang="en-GB" b="1" dirty="0" err="1" smtClean="0">
                <a:latin typeface="Berlin Sans FB" pitchFamily="34" charset="0"/>
              </a:rPr>
              <a:t>Cyfaint</a:t>
            </a:r>
            <a:r>
              <a:rPr lang="en-GB" b="1" dirty="0" smtClean="0">
                <a:latin typeface="Berlin Sans FB" pitchFamily="34" charset="0"/>
              </a:rPr>
              <a:t> = </a:t>
            </a:r>
            <a:r>
              <a:rPr lang="en-GB" b="1" dirty="0" err="1" smtClean="0">
                <a:latin typeface="Berlin Sans FB" pitchFamily="34" charset="0"/>
              </a:rPr>
              <a:t>Arwynebedd</a:t>
            </a:r>
            <a:r>
              <a:rPr lang="en-GB" b="1" dirty="0" smtClean="0">
                <a:latin typeface="Berlin Sans FB" pitchFamily="34" charset="0"/>
              </a:rPr>
              <a:t> y </a:t>
            </a:r>
            <a:r>
              <a:rPr lang="en-GB" b="1" dirty="0" err="1" smtClean="0">
                <a:latin typeface="Berlin Sans FB" pitchFamily="34" charset="0"/>
              </a:rPr>
              <a:t>Sylfaen</a:t>
            </a:r>
            <a:r>
              <a:rPr lang="en-GB" b="1" dirty="0" smtClean="0">
                <a:latin typeface="Berlin Sans FB" pitchFamily="34" charset="0"/>
              </a:rPr>
              <a:t> x </a:t>
            </a:r>
            <a:r>
              <a:rPr lang="en-GB" b="1" dirty="0" err="1" smtClean="0">
                <a:latin typeface="Berlin Sans FB" pitchFamily="34" charset="0"/>
              </a:rPr>
              <a:t>Uchder</a:t>
            </a:r>
            <a:endParaRPr lang="en-GB" b="1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6,000,000 = 10,000 x </a:t>
            </a:r>
            <a:r>
              <a:rPr lang="en-GB" dirty="0" err="1" smtClean="0">
                <a:latin typeface="Berlin Sans FB" pitchFamily="34" charset="0"/>
              </a:rPr>
              <a:t>uchder</a:t>
            </a:r>
            <a:endParaRPr lang="en-GB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6,000,000 ÷ 10,000 = </a:t>
            </a:r>
            <a:r>
              <a:rPr lang="en-GB" dirty="0" err="1" smtClean="0">
                <a:latin typeface="Berlin Sans FB" pitchFamily="34" charset="0"/>
              </a:rPr>
              <a:t>uchder</a:t>
            </a:r>
            <a:endParaRPr lang="en-GB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600cm = </a:t>
            </a:r>
            <a:r>
              <a:rPr lang="en-GB" dirty="0" err="1" smtClean="0">
                <a:latin typeface="Berlin Sans FB" pitchFamily="34" charset="0"/>
              </a:rPr>
              <a:t>Uchder</a:t>
            </a:r>
            <a:endParaRPr lang="en-GB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100 cm = 1 m </a:t>
            </a:r>
          </a:p>
          <a:p>
            <a:r>
              <a:rPr lang="en-GB" dirty="0" smtClean="0">
                <a:latin typeface="Berlin Sans FB" pitchFamily="34" charset="0"/>
              </a:rPr>
              <a:t>	</a:t>
            </a:r>
            <a:r>
              <a:rPr lang="en-GB" dirty="0" err="1" smtClean="0">
                <a:latin typeface="Berlin Sans FB" pitchFamily="34" charset="0"/>
              </a:rPr>
              <a:t>Uchder</a:t>
            </a:r>
            <a:r>
              <a:rPr lang="en-GB" dirty="0" smtClean="0">
                <a:latin typeface="Berlin Sans FB" pitchFamily="34" charset="0"/>
              </a:rPr>
              <a:t> = 6m</a:t>
            </a:r>
          </a:p>
          <a:p>
            <a:endParaRPr lang="en-GB" b="1" dirty="0" smtClean="0">
              <a:latin typeface="Berlin Sans FB" pitchFamily="34" charset="0"/>
            </a:endParaRPr>
          </a:p>
          <a:p>
            <a:endParaRPr lang="en-GB" b="1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/>
          <p:nvPr/>
        </p:nvSpPr>
        <p:spPr>
          <a:xfrm>
            <a:off x="755650" y="188913"/>
            <a:ext cx="1458896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8596" y="100010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>
                <a:latin typeface="Berlin Sans FB" pitchFamily="34" charset="0"/>
              </a:rPr>
              <a:t>b) 	</a:t>
            </a:r>
            <a:r>
              <a:rPr lang="en-GB" b="1" dirty="0" err="1" smtClean="0">
                <a:latin typeface="Berlin Sans FB" pitchFamily="34" charset="0"/>
              </a:rPr>
              <a:t>Cyfaint</a:t>
            </a:r>
            <a:r>
              <a:rPr lang="en-GB" b="1" dirty="0" smtClean="0">
                <a:latin typeface="Berlin Sans FB" pitchFamily="34" charset="0"/>
              </a:rPr>
              <a:t> y </a:t>
            </a:r>
            <a:r>
              <a:rPr lang="en-GB" b="1" dirty="0" err="1" smtClean="0">
                <a:latin typeface="Berlin Sans FB" pitchFamily="34" charset="0"/>
              </a:rPr>
              <a:t>sffêr</a:t>
            </a:r>
            <a:endParaRPr lang="en-GB" b="1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6,000 ÷ 3 = 2,000 </a:t>
            </a:r>
            <a:r>
              <a:rPr lang="en-GB" dirty="0" err="1" smtClean="0">
                <a:latin typeface="Berlin Sans FB" pitchFamily="34" charset="0"/>
              </a:rPr>
              <a:t>litr</a:t>
            </a:r>
            <a:endParaRPr lang="en-GB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2,000 </a:t>
            </a:r>
            <a:r>
              <a:rPr lang="en-GB" dirty="0" err="1" smtClean="0">
                <a:latin typeface="Berlin Sans FB" pitchFamily="34" charset="0"/>
              </a:rPr>
              <a:t>litr</a:t>
            </a:r>
            <a:r>
              <a:rPr lang="en-GB" dirty="0" smtClean="0">
                <a:latin typeface="Berlin Sans FB" pitchFamily="34" charset="0"/>
              </a:rPr>
              <a:t> = 2,000,000 cm³</a:t>
            </a:r>
          </a:p>
        </p:txBody>
      </p:sp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1714481" y="2071678"/>
          <a:ext cx="1643074" cy="789757"/>
        </p:xfrm>
        <a:graphic>
          <a:graphicData uri="http://schemas.openxmlformats.org/presentationml/2006/ole">
            <p:oleObj spid="_x0000_s16398" name="Equation" r:id="rId4" imgW="787320" imgH="393480" progId="Equation.3">
              <p:embed/>
            </p:oleObj>
          </a:graphicData>
        </a:graphic>
      </p:graphicFrame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1857356" y="3429000"/>
          <a:ext cx="1357322" cy="785514"/>
        </p:xfrm>
        <a:graphic>
          <a:graphicData uri="http://schemas.openxmlformats.org/presentationml/2006/ole">
            <p:oleObj spid="_x0000_s16399" name="Equation" r:id="rId5" imgW="761760" imgH="457200" progId="Equation.3">
              <p:embed/>
            </p:oleObj>
          </a:graphicData>
        </a:graphic>
      </p:graphicFrame>
      <p:sp>
        <p:nvSpPr>
          <p:cNvPr id="21" name="Rectangle 20"/>
          <p:cNvSpPr/>
          <p:nvPr/>
        </p:nvSpPr>
        <p:spPr>
          <a:xfrm>
            <a:off x="1500166" y="3000372"/>
            <a:ext cx="6143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Berlin Sans FB" pitchFamily="34" charset="0"/>
              </a:rPr>
              <a:t>Newid</a:t>
            </a:r>
            <a:r>
              <a:rPr lang="en-GB" b="1" dirty="0" smtClean="0">
                <a:latin typeface="Berlin Sans FB" pitchFamily="34" charset="0"/>
              </a:rPr>
              <a:t> </a:t>
            </a:r>
            <a:r>
              <a:rPr lang="en-GB" b="1" dirty="0" err="1" smtClean="0">
                <a:latin typeface="Berlin Sans FB" pitchFamily="34" charset="0"/>
              </a:rPr>
              <a:t>testun</a:t>
            </a:r>
            <a:r>
              <a:rPr lang="en-GB" b="1" dirty="0" smtClean="0">
                <a:latin typeface="Berlin Sans FB" pitchFamily="34" charset="0"/>
              </a:rPr>
              <a:t> y </a:t>
            </a:r>
            <a:r>
              <a:rPr lang="en-GB" b="1" dirty="0" err="1" smtClean="0">
                <a:latin typeface="Berlin Sans FB" pitchFamily="34" charset="0"/>
              </a:rPr>
              <a:t>fformiwla</a:t>
            </a:r>
            <a:r>
              <a:rPr lang="en-GB" b="1" dirty="0" smtClean="0">
                <a:latin typeface="Berlin Sans FB" pitchFamily="34" charset="0"/>
              </a:rPr>
              <a:t> </a:t>
            </a:r>
            <a:r>
              <a:rPr lang="en-GB" b="1" dirty="0" err="1" smtClean="0">
                <a:latin typeface="Berlin Sans FB" pitchFamily="34" charset="0"/>
              </a:rPr>
              <a:t>i</a:t>
            </a:r>
            <a:r>
              <a:rPr lang="en-GB" b="1" dirty="0" smtClean="0">
                <a:latin typeface="Berlin Sans FB" pitchFamily="34" charset="0"/>
              </a:rPr>
              <a:t> </a:t>
            </a:r>
            <a:r>
              <a:rPr lang="en-GB" b="1" dirty="0" err="1" smtClean="0">
                <a:latin typeface="Berlin Sans FB" pitchFamily="34" charset="0"/>
              </a:rPr>
              <a:t>ddarganfod</a:t>
            </a:r>
            <a:r>
              <a:rPr lang="en-GB" b="1" dirty="0" smtClean="0">
                <a:latin typeface="Berlin Sans FB" pitchFamily="34" charset="0"/>
              </a:rPr>
              <a:t> y </a:t>
            </a:r>
            <a:r>
              <a:rPr lang="en-GB" b="1" dirty="0" err="1" smtClean="0">
                <a:latin typeface="Berlin Sans FB" pitchFamily="34" charset="0"/>
              </a:rPr>
              <a:t>radiws</a:t>
            </a:r>
            <a:endParaRPr lang="en-GB" dirty="0" smtClean="0">
              <a:latin typeface="Berlin Sans FB" pitchFamily="34" charset="0"/>
            </a:endParaRPr>
          </a:p>
        </p:txBody>
      </p:sp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1857356" y="4429132"/>
          <a:ext cx="2205970" cy="785818"/>
        </p:xfrm>
        <a:graphic>
          <a:graphicData uri="http://schemas.openxmlformats.org/presentationml/2006/ole">
            <p:oleObj spid="_x0000_s16400" name="Equation" r:id="rId6" imgW="1206360" imgH="444240" progId="Equation.3">
              <p:embed/>
            </p:oleObj>
          </a:graphicData>
        </a:graphic>
      </p:graphicFrame>
      <p:sp>
        <p:nvSpPr>
          <p:cNvPr id="25" name="Rectangle 24"/>
          <p:cNvSpPr/>
          <p:nvPr/>
        </p:nvSpPr>
        <p:spPr>
          <a:xfrm>
            <a:off x="2071670" y="55007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78.16 cm =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194</TotalTime>
  <Words>78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Concourse</vt:lpstr>
      <vt:lpstr>Equation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22</cp:revision>
  <dcterms:created xsi:type="dcterms:W3CDTF">2011-02-03T11:08:00Z</dcterms:created>
  <dcterms:modified xsi:type="dcterms:W3CDTF">2011-05-27T20:38:25Z</dcterms:modified>
</cp:coreProperties>
</file>